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77" r:id="rId6"/>
    <p:sldId id="259" r:id="rId7"/>
    <p:sldId id="260" r:id="rId8"/>
    <p:sldId id="261" r:id="rId9"/>
    <p:sldId id="264" r:id="rId10"/>
    <p:sldId id="265" r:id="rId11"/>
    <p:sldId id="267" r:id="rId12"/>
    <p:sldId id="268" r:id="rId13"/>
    <p:sldId id="269" r:id="rId14"/>
    <p:sldId id="271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5Axd/4qa20r8OxO/nj+upf0T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our project is part of </a:t>
            </a:r>
            <a:r>
              <a:rPr lang="en-US" sz="1400"/>
              <a:t>flagship project at Brauda College …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2d7aa244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02d7aa24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44e5fe9f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44e5fe9f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244e5fe9f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44e5fe9f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44e5fe9f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244e5fe9f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4e5fe9f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44e5fe9f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44e5fe9f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02d0246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002d024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7d3e07af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7d3e07af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f7d3e07af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7d3e07af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7d3e07af9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f7d3e07af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7d3e07a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7d3e07a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f7d3e07a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659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7d3e07a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7d3e07af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f7d3e07a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7d3e07af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7d3e07af9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f7d3e07af9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7d3e07af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7d3e07af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f7d3e07af9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7d3e07af9_0_6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2f7d3e07af9_0_6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2f7d3e07af9_0_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f7d3e07af9_0_9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f7d3e07af9_0_9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2f7d3e07af9_0_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7d3e07af9_0_9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7d3e07af9_0_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f7d3e07af9_0_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2f7d3e07af9_0_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f7d3e07af9_0_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f7d3e07af9_0_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f7d3e07af9_0_6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2f7d3e07af9_0_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f7d3e07af9_0_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f7d3e07af9_0_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2f7d3e07af9_0_6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f7d3e07af9_0_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f7d3e07af9_0_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2f7d3e07af9_0_7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2f7d3e07af9_0_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f7d3e07af9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f7d3e07af9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7d3e07af9_0_7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2f7d3e07af9_0_7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2f7d3e07af9_0_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f7d3e07af9_0_8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2f7d3e07af9_0_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f7d3e07af9_0_8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2f7d3e07af9_0_8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2f7d3e07af9_0_8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2f7d3e07af9_0_8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2f7d3e07af9_0_8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d3e07af9_0_9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2f7d3e07af9_0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d3e07af9_0_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2f7d3e07af9_0_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2f7d3e07af9_0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216914" y="577757"/>
            <a:ext cx="11559487" cy="28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467"/>
              <a:buFont typeface="Play"/>
              <a:buNone/>
            </a:pPr>
            <a:endParaRPr sz="3466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Times New Roman"/>
              <a:buNone/>
            </a:pP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A System that </a:t>
            </a:r>
            <a:r>
              <a:rPr lang="en-US" sz="5867" b="1">
                <a:latin typeface="Times New Roman"/>
                <a:ea typeface="Times New Roman"/>
                <a:cs typeface="Times New Roman"/>
                <a:sym typeface="Times New Roman"/>
              </a:rPr>
              <a:t>sees</a:t>
            </a:r>
            <a:r>
              <a:rPr lang="en-US" sz="5867">
                <a:latin typeface="Times New Roman"/>
                <a:ea typeface="Times New Roman"/>
                <a:cs typeface="Times New Roman"/>
                <a:sym typeface="Times New Roman"/>
              </a:rPr>
              <a:t> your needs</a:t>
            </a:r>
            <a:endParaRPr/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415600" y="3890600"/>
            <a:ext cx="11360800" cy="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None/>
            </a:pPr>
            <a:r>
              <a:rPr lang="en-US" sz="3493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24-1-R-23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800800" y="4882801"/>
            <a:ext cx="10590400" cy="203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Students: Einan Cohen and Liraz Akiva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Dr. Julia Sheidin</a:t>
            </a:r>
            <a:endParaRPr sz="2133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 txBox="1"/>
          <p:nvPr/>
        </p:nvSpPr>
        <p:spPr>
          <a:xfrm>
            <a:off x="3923000" y="578200"/>
            <a:ext cx="4346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Phase B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1</a:t>
            </a:fld>
            <a:endParaRPr sz="1300">
              <a:solidFill>
                <a:schemeClr val="dk2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0"/>
            <a:ext cx="1894944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 descr="תמונה שמכילה תקריב, עיניים, אורגן, אירוס&#10;&#10;התיאור נוצר באופן אוטומטי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Solution</a:t>
            </a:r>
            <a:endParaRPr b="1" u="sng"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A side panel that allows Tal to perform actions in Premiere Pro.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panel includes buttons that execute Premiere Pro keyboard shortcuts to carry out different actions within the software.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75000"/>
              <a:buChar char="●"/>
            </a:pPr>
            <a:r>
              <a:rPr lang="en-US" b="1">
                <a:solidFill>
                  <a:schemeClr val="dk1"/>
                </a:solidFill>
              </a:rPr>
              <a:t>The buttons perform automatic actions to simplify certain tasks.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8518098" y="1001125"/>
            <a:ext cx="2694225" cy="26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8;g2f7d3e07af9_0_20">
            <a:extLst>
              <a:ext uri="{FF2B5EF4-FFF2-40B4-BE49-F238E27FC236}">
                <a16:creationId xmlns:a16="http://schemas.microsoft.com/office/drawing/2014/main" id="{8FB9741E-99CC-8F27-1014-59A0090699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5459" y="4056277"/>
            <a:ext cx="4724593" cy="230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F68E3-0F66-172E-280D-9388F556E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Simple &amp; Accurate</a:t>
            </a:r>
            <a:endParaRPr b="1" u="sng"/>
          </a:p>
        </p:txBody>
      </p:sp>
      <p:pic>
        <p:nvPicPr>
          <p:cNvPr id="2" name="הקלטה לשימוש בחיצים וכפתור INSERT להכנסה לtimeline_compressed">
            <a:hlinkClick r:id="" action="ppaction://media"/>
            <a:extLst>
              <a:ext uri="{FF2B5EF4-FFF2-40B4-BE49-F238E27FC236}">
                <a16:creationId xmlns:a16="http://schemas.microsoft.com/office/drawing/2014/main" id="{ACC96918-4A39-71EC-FE54-5E10AB63C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07591"/>
            <a:ext cx="9753600" cy="53184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FE29D-27A9-A147-3AC3-48FC32E9D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02d7aa244d_0_1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2d7aa244d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02d7aa244d_0_13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 dirty="0"/>
              <a:t>Simple &amp; Accurate</a:t>
            </a:r>
            <a:endParaRPr b="1" u="sng" dirty="0"/>
          </a:p>
        </p:txBody>
      </p:sp>
      <p:pic>
        <p:nvPicPr>
          <p:cNvPr id="2" name="WhatsApp Video 2024-09-02 at 11.00.38 (1)_compressed (2)">
            <a:hlinkClick r:id="" action="ppaction://media"/>
            <a:extLst>
              <a:ext uri="{FF2B5EF4-FFF2-40B4-BE49-F238E27FC236}">
                <a16:creationId xmlns:a16="http://schemas.microsoft.com/office/drawing/2014/main" id="{F08DE0E0-7BCD-E8BB-0622-543461327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2225" y="1393888"/>
            <a:ext cx="9726567" cy="475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5CA6F-E915-E936-105B-254B81E28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429700" y="25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Technical Challenges</a:t>
            </a:r>
            <a:endParaRPr b="1" u="sng"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1"/>
          </p:nvPr>
        </p:nvSpPr>
        <p:spPr>
          <a:xfrm>
            <a:off x="429700" y="14666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Premier Software Versions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Functionality differences due to varying software versions.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Updated Tal’s software to the latest version and adjusted settings for optimal performance.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endParaRPr sz="9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 u="sng">
                <a:solidFill>
                  <a:schemeClr val="dk1"/>
                </a:solidFill>
              </a:rPr>
              <a:t>Security Issues:</a:t>
            </a:r>
            <a:endParaRPr sz="96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Issue</a:t>
            </a:r>
            <a:r>
              <a:rPr lang="en-US" sz="9600" b="1">
                <a:solidFill>
                  <a:schemeClr val="dk1"/>
                </a:solidFill>
              </a:rPr>
              <a:t>: Security blocks triggered by the lightweight software development.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en-US" sz="9600" b="1">
                <a:solidFill>
                  <a:schemeClr val="dk1"/>
                </a:solidFill>
              </a:rPr>
              <a:t>•</a:t>
            </a:r>
            <a:r>
              <a:rPr lang="en-US" sz="9600" b="1" i="1" u="sng">
                <a:solidFill>
                  <a:schemeClr val="dk1"/>
                </a:solidFill>
              </a:rPr>
              <a:t>Solution</a:t>
            </a:r>
            <a:r>
              <a:rPr lang="en-US" sz="9600" b="1">
                <a:solidFill>
                  <a:schemeClr val="dk1"/>
                </a:solidFill>
              </a:rPr>
              <a:t>: Refined the development approach to prevent security warnings while maintaining efficiency.</a:t>
            </a:r>
            <a:endParaRPr sz="9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endParaRPr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2C837-59C0-A6AD-12B1-4F3130CB16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244e5fe9f4_0_6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44e5fe9f4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244e5fe9f4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50" y="3270150"/>
            <a:ext cx="4008911" cy="30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244e5fe9f4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308" y="3270149"/>
            <a:ext cx="4712138" cy="30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244e5fe9f4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0482" y="2227399"/>
            <a:ext cx="763790" cy="67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244e5fe9f4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8520" y="2227399"/>
            <a:ext cx="649208" cy="6778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1120E-F44B-76D2-C060-E9123930CF0E}"/>
              </a:ext>
            </a:extLst>
          </p:cNvPr>
          <p:cNvSpPr txBox="1"/>
          <p:nvPr/>
        </p:nvSpPr>
        <p:spPr>
          <a:xfrm>
            <a:off x="3966748" y="735932"/>
            <a:ext cx="4258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Design Challenges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CCC63-1048-68A6-66CF-E538EC939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244e5fe9f4_0_1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244e5fe9f4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244e5fe9f4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5" y="1465950"/>
            <a:ext cx="11339226" cy="49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244e5fe9f4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575" y="189500"/>
            <a:ext cx="11239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79E33-95E1-EB98-E7C2-FCA2CF9A1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244e5fe9f4_0_34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244e5fe9f4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44e5fe9f4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501" y="1574875"/>
            <a:ext cx="10826390" cy="46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244e5fe9f4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150" y="193850"/>
            <a:ext cx="12096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98B41-669B-640A-3E46-24F7B57EB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002d0246ca_0_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002d0246c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002d0246ca_0_0"/>
          <p:cNvSpPr txBox="1">
            <a:spLocks noGrp="1"/>
          </p:cNvSpPr>
          <p:nvPr>
            <p:ph type="title"/>
          </p:nvPr>
        </p:nvSpPr>
        <p:spPr>
          <a:xfrm>
            <a:off x="494175" y="23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Future Work</a:t>
            </a:r>
            <a:endParaRPr b="1" u="sng"/>
          </a:p>
        </p:txBody>
      </p:sp>
      <p:sp>
        <p:nvSpPr>
          <p:cNvPr id="248" name="Google Shape;248;g3002d0246ca_0_0"/>
          <p:cNvSpPr txBox="1"/>
          <p:nvPr/>
        </p:nvSpPr>
        <p:spPr>
          <a:xfrm>
            <a:off x="494175" y="1557675"/>
            <a:ext cx="6907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project can also be designed for other programs besides Adobe Premiere.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used for any software that has keyboard shortcuts.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The panel can be made accessible to other disabled people who use different software through gaze focusing.</a:t>
            </a:r>
            <a:endParaRPr sz="2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F3C5-AD31-052C-E649-F21C6ADC7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688" y="928675"/>
            <a:ext cx="4585524" cy="475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8A219-DC5A-832F-D6A2-1B0B4CF810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The Problem</a:t>
            </a:r>
            <a:endParaRPr b="1" u="sng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565875" y="1986550"/>
            <a:ext cx="6294900" cy="4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Many individuals with physical disabilities face significant challenges when interacting with standard computer hardware and software.</a:t>
            </a:r>
            <a:endParaRPr b="1" dirty="0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Despite modern accessibility features, there are gaps in usability, particularly in complex software environments.</a:t>
            </a:r>
            <a:endParaRPr sz="2800" b="1" dirty="0">
              <a:solidFill>
                <a:schemeClr val="dk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7093325" y="2551125"/>
            <a:ext cx="3917600" cy="2597400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chemeClr val="dk1">
                <a:alpha val="0"/>
              </a:scheme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B2CE6-E831-CD04-2030-3C67AD794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f7d3e07af9_0_1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f7d3e07af9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Our Client - Tal</a:t>
            </a:r>
            <a:endParaRPr b="1" u="sng"/>
          </a:p>
        </p:txBody>
      </p:sp>
      <p:sp>
        <p:nvSpPr>
          <p:cNvPr id="88" name="Google Shape;88;g2f7d3e07af9_0_1"/>
          <p:cNvSpPr txBox="1">
            <a:spLocks noGrp="1"/>
          </p:cNvSpPr>
          <p:nvPr>
            <p:ph type="body" idx="1"/>
          </p:nvPr>
        </p:nvSpPr>
        <p:spPr>
          <a:xfrm>
            <a:off x="404925" y="1850375"/>
            <a:ext cx="60846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Tal has muscular dystrophy and uses eye-tracking technology with gaze focusing to interact with the computer.</a:t>
            </a:r>
            <a:endParaRPr b="1" dirty="0">
              <a:solidFill>
                <a:schemeClr val="dk1"/>
              </a:solidFill>
            </a:endParaRPr>
          </a:p>
          <a:p>
            <a:pPr marL="2286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Tal uses Adobe Premiere Pro software to edit video files.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89" name="Google Shape;89;g2f7d3e07af9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7d3e07af9_0_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566775" y="2636972"/>
            <a:ext cx="2461750" cy="2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5A739-DE8D-B19D-62CE-B2B6E5A04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f7d3e07af9_0_2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f7d3e07af9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 dirty="0"/>
              <a:t>How did Tal work before?</a:t>
            </a:r>
            <a:endParaRPr b="1" u="sng" dirty="0"/>
          </a:p>
        </p:txBody>
      </p:sp>
      <p:sp>
        <p:nvSpPr>
          <p:cNvPr id="133" name="Google Shape;133;g2f7d3e07af9_0_29"/>
          <p:cNvSpPr txBox="1">
            <a:spLocks noGrp="1"/>
          </p:cNvSpPr>
          <p:nvPr>
            <p:ph type="body" idx="1"/>
          </p:nvPr>
        </p:nvSpPr>
        <p:spPr>
          <a:xfrm>
            <a:off x="640150" y="1627575"/>
            <a:ext cx="6084300" cy="4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Use TD Control software to replace mouse and keyboard actions with gaze focus.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Tal had difficulty editing the video files with an emphasis on operations that require precision.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g2f7d3e07af9_0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C8887D-933C-3E7C-3D6D-970E2E5F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70865-ADFC-F075-A6BF-1C344065E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631" y="2080291"/>
            <a:ext cx="4701632" cy="3221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f7d3e07af9_0_48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f7d3e07af9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A285-9300-2091-77E7-9455F9D3D869}"/>
              </a:ext>
            </a:extLst>
          </p:cNvPr>
          <p:cNvSpPr txBox="1"/>
          <p:nvPr/>
        </p:nvSpPr>
        <p:spPr>
          <a:xfrm>
            <a:off x="3047238" y="3275112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" name="סרטון פעולת הגרירה של טל_compressed">
            <a:hlinkClick r:id="" action="ppaction://media"/>
            <a:extLst>
              <a:ext uri="{FF2B5EF4-FFF2-40B4-BE49-F238E27FC236}">
                <a16:creationId xmlns:a16="http://schemas.microsoft.com/office/drawing/2014/main" id="{F5A88371-5B8F-D5BC-8B96-78180E372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768" y="658350"/>
            <a:ext cx="10569677" cy="56851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6DC68-2E96-47CC-B687-7F3C0999D5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f7d3e07af9_0_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f7d3e07af9_0_10"/>
          <p:cNvSpPr txBox="1">
            <a:spLocks noGrp="1"/>
          </p:cNvSpPr>
          <p:nvPr>
            <p:ph type="title"/>
          </p:nvPr>
        </p:nvSpPr>
        <p:spPr>
          <a:xfrm>
            <a:off x="330650" y="-92925"/>
            <a:ext cx="526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Adobe Premiere Pro</a:t>
            </a:r>
            <a:endParaRPr b="1" u="sng"/>
          </a:p>
        </p:txBody>
      </p:sp>
      <p:pic>
        <p:nvPicPr>
          <p:cNvPr id="98" name="Google Shape;98;g2f7d3e07af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01" y="1017826"/>
            <a:ext cx="10985742" cy="505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7d3e07af9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587B3-6C03-8C83-A5F5-C941F95BAB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f7d3e07af9_0_110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f7d3e07af9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5" y="3234800"/>
            <a:ext cx="5037200" cy="3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f7d3e07af9_0_110"/>
          <p:cNvSpPr/>
          <p:nvPr/>
        </p:nvSpPr>
        <p:spPr>
          <a:xfrm>
            <a:off x="374150" y="201300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f7d3e07af9_0_110"/>
          <p:cNvSpPr txBox="1"/>
          <p:nvPr/>
        </p:nvSpPr>
        <p:spPr>
          <a:xfrm>
            <a:off x="616025" y="844525"/>
            <a:ext cx="42585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A window that allows you to open a video folder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09" name="Google Shape;109;g2f7d3e07af9_0_110"/>
          <p:cNvSpPr/>
          <p:nvPr/>
        </p:nvSpPr>
        <p:spPr>
          <a:xfrm>
            <a:off x="2243375" y="2441500"/>
            <a:ext cx="482700" cy="656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g2f7d3e07af9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800" y="844525"/>
            <a:ext cx="57245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f7d3e07af9_0_110"/>
          <p:cNvSpPr/>
          <p:nvPr/>
        </p:nvSpPr>
        <p:spPr>
          <a:xfrm>
            <a:off x="6827500" y="4553575"/>
            <a:ext cx="4555500" cy="210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f7d3e07af9_0_110"/>
          <p:cNvSpPr/>
          <p:nvPr/>
        </p:nvSpPr>
        <p:spPr>
          <a:xfrm>
            <a:off x="8863900" y="3542721"/>
            <a:ext cx="482700" cy="80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f7d3e07af9_0_110"/>
          <p:cNvSpPr txBox="1"/>
          <p:nvPr/>
        </p:nvSpPr>
        <p:spPr>
          <a:xfrm>
            <a:off x="7297800" y="506687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In this window you can see the opened video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114" name="Google Shape;114;g2f7d3e07af9_0_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1F21D-022D-3949-3B45-CB03E01AD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f7d3e07af9_0_139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f7d3e07af9_0_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f7d3e07af9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812975"/>
            <a:ext cx="11183935" cy="34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f7d3e07af9_0_139"/>
          <p:cNvSpPr/>
          <p:nvPr/>
        </p:nvSpPr>
        <p:spPr>
          <a:xfrm rot="2957213">
            <a:off x="8478916" y="2749890"/>
            <a:ext cx="533520" cy="152506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f7d3e07af9_0_139"/>
          <p:cNvSpPr/>
          <p:nvPr/>
        </p:nvSpPr>
        <p:spPr>
          <a:xfrm>
            <a:off x="7863450" y="795000"/>
            <a:ext cx="4233600" cy="2191200"/>
          </a:xfrm>
          <a:prstGeom prst="ellipse">
            <a:avLst/>
          </a:prstGeom>
          <a:solidFill>
            <a:schemeClr val="lt2"/>
          </a:solidFill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f7d3e07af9_0_139"/>
          <p:cNvSpPr txBox="1"/>
          <p:nvPr/>
        </p:nvSpPr>
        <p:spPr>
          <a:xfrm>
            <a:off x="8160550" y="1259225"/>
            <a:ext cx="3833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The TIMELINE window where Tal edits the video files.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D4E843-AB80-4366-D35C-5061318774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" descr="תמונה שמכילה תקריב, עיניים, אורגן, אירוס&#10;&#10;התיאור נוצר באופן אוטומטי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 u="sng"/>
              <a:t>Solution Description</a:t>
            </a:r>
            <a:endParaRPr b="1" u="sng"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93900" cy="4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667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Develop a tool that can help Tal overcome his difficulties with an emphasis on a level of accuracy when working with the Premiere Pro.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The tool will be designed in a friendly and easy-to-use manner.</a:t>
            </a:r>
            <a:endParaRPr b="1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Allow Tal to be independent.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750"/>
              <a:buNone/>
            </a:pP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769" y="0"/>
            <a:ext cx="269423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80475" y="2127063"/>
            <a:ext cx="2603875" cy="2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17F26-6F19-5F4C-5359-ECEC8A5E6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405</Words>
  <Application>Microsoft Office PowerPoint</Application>
  <PresentationFormat>Widescreen</PresentationFormat>
  <Paragraphs>81</Paragraphs>
  <Slides>18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Play</vt:lpstr>
      <vt:lpstr>Times New Roman</vt:lpstr>
      <vt:lpstr>Simple Light</vt:lpstr>
      <vt:lpstr> A System that sees your needs</vt:lpstr>
      <vt:lpstr>The Problem</vt:lpstr>
      <vt:lpstr>Our Client - Tal</vt:lpstr>
      <vt:lpstr>How did Tal work before?</vt:lpstr>
      <vt:lpstr>PowerPoint Presentation</vt:lpstr>
      <vt:lpstr>Adobe Premiere Pro</vt:lpstr>
      <vt:lpstr>PowerPoint Presentation</vt:lpstr>
      <vt:lpstr>PowerPoint Presentation</vt:lpstr>
      <vt:lpstr>Solution Description</vt:lpstr>
      <vt:lpstr>Our Solution</vt:lpstr>
      <vt:lpstr>Simple &amp; Accurate</vt:lpstr>
      <vt:lpstr>Simple &amp; Accurate</vt:lpstr>
      <vt:lpstr>Technical Challenges</vt:lpstr>
      <vt:lpstr>PowerPoint Presentation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einan einan</dc:creator>
  <cp:lastModifiedBy>לירז עקיבא</cp:lastModifiedBy>
  <cp:revision>11</cp:revision>
  <dcterms:created xsi:type="dcterms:W3CDTF">2024-08-25T17:57:23Z</dcterms:created>
  <dcterms:modified xsi:type="dcterms:W3CDTF">2024-09-21T19:03:03Z</dcterms:modified>
</cp:coreProperties>
</file>